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3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>
                <a:solidFill>
                  <a:prstClr val="black"/>
                </a:solidFill>
              </a:rPr>
              <a:pPr/>
              <a:t>7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>
                <a:solidFill>
                  <a:prstClr val="black"/>
                </a:solidFill>
              </a:rPr>
              <a:pPr/>
              <a:t>8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14097"/>
            <a:ext cx="9144000" cy="3006966"/>
          </a:xfrm>
        </p:spPr>
        <p:txBody>
          <a:bodyPr>
            <a:normAutofit fontScale="90000"/>
          </a:bodyPr>
          <a:lstStyle/>
          <a:p>
            <a:pPr marL="28575">
              <a:lnSpc>
                <a:spcPct val="106000"/>
              </a:lnSpc>
              <a:spcBef>
                <a:spcPts val="300"/>
              </a:spcBef>
              <a:spcAft>
                <a:spcPts val="0"/>
              </a:spcAft>
              <a:tabLst>
                <a:tab pos="1790700" algn="l"/>
              </a:tabLst>
            </a:pPr>
            <a: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>Moduł </a:t>
            </a:r>
            <a: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>VIII. Wspomaganie pracy szkoły w kształtowaniu postaw innowacyjności, kreatywności i umiejętności pracy </a:t>
            </a:r>
            <a: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>zespołowej</a:t>
            </a:r>
            <a:r>
              <a:rPr lang="pl-PL" sz="2000" dirty="0">
                <a:latin typeface="Calibri"/>
                <a:ea typeface="Calibri"/>
                <a:cs typeface="Times New Roman"/>
              </a:rPr>
              <a:t/>
            </a:r>
            <a:br>
              <a:rPr lang="pl-PL" sz="2000" dirty="0">
                <a:latin typeface="Calibri"/>
                <a:ea typeface="Calibri"/>
                <a:cs typeface="Times New Roman"/>
              </a:rPr>
            </a:br>
            <a:r>
              <a:rPr lang="pl-PL" sz="2400" dirty="0">
                <a:latin typeface="Calibri"/>
                <a:ea typeface="Calibri"/>
                <a:cs typeface="Times New Roman"/>
              </a:rPr>
              <a:t/>
            </a:r>
            <a:br>
              <a:rPr lang="pl-PL" sz="2400" dirty="0">
                <a:latin typeface="Calibri"/>
                <a:ea typeface="Calibri"/>
                <a:cs typeface="Times New Roman"/>
              </a:rPr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10,5 godz.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3000" b="1" dirty="0">
                <a:solidFill>
                  <a:schemeClr val="accent2">
                    <a:lumMod val="75000"/>
                  </a:schemeClr>
                </a:solidFill>
              </a:rPr>
              <a:t>Model </a:t>
            </a:r>
            <a:r>
              <a:rPr lang="pl-PL" sz="3000" b="1" dirty="0" err="1">
                <a:solidFill>
                  <a:schemeClr val="accent2">
                    <a:lumMod val="75000"/>
                  </a:schemeClr>
                </a:solidFill>
              </a:rPr>
              <a:t>Kottera</a:t>
            </a:r>
            <a:r>
              <a:rPr lang="pl-PL" sz="3000" b="1" dirty="0">
                <a:solidFill>
                  <a:schemeClr val="accent2">
                    <a:lumMod val="75000"/>
                  </a:schemeClr>
                </a:solidFill>
              </a:rPr>
              <a:t> - 8 kroków do wprowadzenia </a:t>
            </a:r>
            <a:r>
              <a:rPr lang="pl-PL" sz="3000" b="1" dirty="0" smtClean="0">
                <a:solidFill>
                  <a:schemeClr val="accent2">
                    <a:lumMod val="75000"/>
                  </a:schemeClr>
                </a:solidFill>
              </a:rPr>
              <a:t>zmian</a:t>
            </a:r>
          </a:p>
          <a:p>
            <a:pPr marL="0" indent="0" algn="ctr">
              <a:buNone/>
            </a:pPr>
            <a:endParaRPr lang="pl-PL" sz="3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dirty="0"/>
              <a:t>1. Wykreuj poczucie konieczności zmiany</a:t>
            </a:r>
          </a:p>
          <a:p>
            <a:pPr marL="0" indent="0">
              <a:buNone/>
            </a:pPr>
            <a:r>
              <a:rPr lang="pl-PL" dirty="0"/>
              <a:t>2. Stwórz zespół kierujący, koalicję na rzecz zmiany</a:t>
            </a:r>
          </a:p>
          <a:p>
            <a:pPr marL="0" indent="0">
              <a:buNone/>
            </a:pPr>
            <a:r>
              <a:rPr lang="pl-PL" dirty="0"/>
              <a:t>3. Zdecyduj, co robić (opracuj wizję, strategię, cele, zadania)</a:t>
            </a:r>
          </a:p>
          <a:p>
            <a:pPr marL="0" indent="0">
              <a:buNone/>
            </a:pPr>
            <a:r>
              <a:rPr lang="pl-PL" dirty="0"/>
              <a:t>4. Zapoczątkuj działania! Przekaż wizję i zdobądź poparcie</a:t>
            </a:r>
          </a:p>
          <a:p>
            <a:pPr marL="0" indent="0">
              <a:buNone/>
            </a:pPr>
            <a:r>
              <a:rPr lang="pl-PL" dirty="0"/>
              <a:t>5. Zmobilizuj wszystkich do działania</a:t>
            </a:r>
          </a:p>
          <a:p>
            <a:pPr marL="0" indent="0">
              <a:buNone/>
            </a:pPr>
            <a:r>
              <a:rPr lang="pl-PL" dirty="0"/>
              <a:t>6. Stawiaj i realizuj krótkoterminowe zadania</a:t>
            </a:r>
          </a:p>
          <a:p>
            <a:pPr marL="0" indent="0">
              <a:buNone/>
            </a:pPr>
            <a:r>
              <a:rPr lang="pl-PL" dirty="0"/>
              <a:t>7. Nie spoczywaj na laurach! Konsoliduj wyniki i usprawniaj proces</a:t>
            </a:r>
          </a:p>
          <a:p>
            <a:pPr marL="0" indent="0">
              <a:buNone/>
            </a:pPr>
            <a:r>
              <a:rPr lang="pl-PL" dirty="0"/>
              <a:t>8. Utrwal wyniki! Promuj nowe zachowania dopóki nowe metody nie zastąpią </a:t>
            </a:r>
            <a:r>
              <a:rPr lang="pl-PL" dirty="0" smtClean="0"/>
              <a:t>   starych</a:t>
            </a:r>
            <a:r>
              <a:rPr lang="pl-PL" dirty="0"/>
              <a:t>!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8" name="Symbol zastępczy zawartości 7" descr="http://samorzad.nid.pl/wp-content/uploads/2017/09/tabela1.png"/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37" y="1189973"/>
            <a:ext cx="10797434" cy="43715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8" name="Symbol zastępczy zawartości 7" descr="http://trickymind.pl/wp-content/uploads/2012/06/grow.png"/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310" y="1039660"/>
            <a:ext cx="6563639" cy="46847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>
                <a:solidFill>
                  <a:schemeClr val="accent5"/>
                </a:solidFill>
              </a:rPr>
              <a:t>Proponowane tematy przedsięwzięć:</a:t>
            </a:r>
          </a:p>
          <a:p>
            <a:pPr marL="0" indent="0">
              <a:buNone/>
            </a:pPr>
            <a:r>
              <a:rPr lang="pl-PL" dirty="0"/>
              <a:t>1.	Szkoła wspiera młodych ludzi w planowaniu ścieżki edukacyjno-zawodowej – przedsięwzięcie dla klas VII-VIII.</a:t>
            </a:r>
          </a:p>
          <a:p>
            <a:pPr marL="0" indent="0">
              <a:buNone/>
            </a:pPr>
            <a:r>
              <a:rPr lang="pl-PL" dirty="0"/>
              <a:t>2.	Szkoła przygotowuje przedsięwzięcie związane z tradycjami świątecznymi (do wyboru) .</a:t>
            </a:r>
          </a:p>
          <a:p>
            <a:pPr marL="0" indent="0">
              <a:buNone/>
            </a:pPr>
            <a:r>
              <a:rPr lang="pl-PL" dirty="0"/>
              <a:t>3.	Szkoła wdraża model partycypacji społecznej na przykładzie wyborów do samorządu szkolnego.</a:t>
            </a:r>
          </a:p>
          <a:p>
            <a:pPr marL="0" indent="0">
              <a:buNone/>
            </a:pPr>
            <a:r>
              <a:rPr lang="pl-PL" dirty="0"/>
              <a:t>4.	Inne wg. propozycji uczestników.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ea typeface="Calibri"/>
                <a:cs typeface="Arial"/>
              </a:rPr>
              <a:t>  </a:t>
            </a:r>
            <a:r>
              <a:rPr lang="pl-PL" sz="4000" b="1" dirty="0" smtClean="0">
                <a:solidFill>
                  <a:schemeClr val="accent5"/>
                </a:solidFill>
                <a:ea typeface="Calibri"/>
                <a:cs typeface="Arial"/>
              </a:rPr>
              <a:t>Dobre praktyki:</a:t>
            </a:r>
          </a:p>
          <a:p>
            <a:pPr marL="0" indent="0">
              <a:buNone/>
            </a:pPr>
            <a:r>
              <a:rPr lang="pl-PL" dirty="0" smtClean="0">
                <a:ea typeface="Calibri"/>
                <a:cs typeface="Arial"/>
              </a:rPr>
              <a:t>https</a:t>
            </a:r>
            <a:r>
              <a:rPr lang="pl-PL" dirty="0">
                <a:ea typeface="Calibri"/>
                <a:cs typeface="Arial"/>
              </a:rPr>
              <a:t>://www.ore.edu.pl/2017/12/wspomaganie-szkol-w-rozwoju-kompetencji-kluczowych-uczniow-dobre-praktyki/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468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02199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114</Words>
  <Application>Microsoft Office PowerPoint</Application>
  <PresentationFormat>Niestandardowy</PresentationFormat>
  <Paragraphs>34</Paragraphs>
  <Slides>8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                Moduł VIII. Wspomaganie pracy szkoły w kształtowaniu postaw innowacyjności, kreatywności i umiejętności pracy zespołowej 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Usr2</cp:lastModifiedBy>
  <cp:revision>11</cp:revision>
  <dcterms:created xsi:type="dcterms:W3CDTF">2018-12-02T13:14:09Z</dcterms:created>
  <dcterms:modified xsi:type="dcterms:W3CDTF">2019-01-17T21:27:50Z</dcterms:modified>
</cp:coreProperties>
</file>